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7772400" cy="10058400"/>
  <p:notesSz cx="6858000" cy="91440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B97DC5"/>
    <a:srgbClr val="A2407A"/>
    <a:srgbClr val="AB376B"/>
    <a:srgbClr val="A94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2226" y="42"/>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745FCBB-D345-468B-83D5-92E2EBCB84EC}"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45FCBB-D345-468B-83D5-92E2EBCB84EC}"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226242" y="537846"/>
            <a:ext cx="1311593" cy="1144143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1466" y="537846"/>
            <a:ext cx="3805238" cy="114414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45FCBB-D345-468B-83D5-92E2EBCB84EC}"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45FCBB-D345-468B-83D5-92E2EBCB84EC}"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45FCBB-D345-468B-83D5-92E2EBCB84EC}"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1466" y="3129281"/>
            <a:ext cx="2558415" cy="8849996"/>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979421" y="3129281"/>
            <a:ext cx="2558415" cy="8849996"/>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45FCBB-D345-468B-83D5-92E2EBCB84EC}"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45FCBB-D345-468B-83D5-92E2EBCB84EC}" type="datetimeFigureOut">
              <a:rPr lang="en-US" smtClean="0"/>
              <a:pPr/>
              <a:t>4/12/2017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45FCBB-D345-468B-83D5-92E2EBCB84EC}" type="datetimeFigureOut">
              <a:rPr lang="en-US" smtClean="0"/>
              <a:pPr/>
              <a:t>4/12/2017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5FCBB-D345-468B-83D5-92E2EBCB84EC}" type="datetimeFigureOut">
              <a:rPr lang="en-US" smtClean="0"/>
              <a:pPr/>
              <a:t>4/12/2017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45FCBB-D345-468B-83D5-92E2EBCB84EC}"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45FCBB-D345-468B-83D5-92E2EBCB84EC}"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4EE29-FF4B-4D1C-9CE6-43ADF4DE58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CC3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101882" tIns="50941" rIns="101882" bIns="50941" rtlCol="0" anchor="ctr">
            <a:normAutofit/>
          </a:bodyPr>
          <a:lstStyle/>
          <a:p>
            <a:r>
              <a:rPr lang="en-US"/>
              <a:t>Click to edit Master title style</a:t>
            </a:r>
          </a:p>
        </p:txBody>
      </p:sp>
      <p:sp>
        <p:nvSpPr>
          <p:cNvPr id="3" name="Text Placeholder 2"/>
          <p:cNvSpPr>
            <a:spLocks noGrp="1"/>
          </p:cNvSpPr>
          <p:nvPr>
            <p:ph type="body" idx="1"/>
          </p:nvPr>
        </p:nvSpPr>
        <p:spPr>
          <a:xfrm>
            <a:off x="388620" y="2346962"/>
            <a:ext cx="6995160" cy="6638079"/>
          </a:xfrm>
          <a:prstGeom prst="rect">
            <a:avLst/>
          </a:prstGeom>
        </p:spPr>
        <p:txBody>
          <a:bodyPr vert="horz" lIns="101882" tIns="50941" rIns="101882" bIns="509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B745FCBB-D345-468B-83D5-92E2EBCB84EC}" type="datetimeFigureOut">
              <a:rPr lang="en-US" smtClean="0"/>
              <a:pPr/>
              <a:t>4/12/2017</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E594EE29-FF4B-4D1C-9CE6-43ADF4DE58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www.dontmovefirewood.org/" TargetMode="External"/><Relationship Id="rId2" Type="http://schemas.openxmlformats.org/officeDocument/2006/relationships/hyperlink" Target="http://extension.entm.purdue.edu/EAB"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9"/>
          <p:cNvSpPr txBox="1">
            <a:spLocks noChangeArrowheads="1"/>
          </p:cNvSpPr>
          <p:nvPr/>
        </p:nvSpPr>
        <p:spPr bwMode="auto">
          <a:xfrm>
            <a:off x="0" y="540137"/>
            <a:ext cx="7772400" cy="3170088"/>
          </a:xfrm>
          <a:prstGeom prst="rect">
            <a:avLst/>
          </a:prstGeom>
          <a:noFill/>
          <a:ln w="9525">
            <a:noFill/>
            <a:miter lim="800000"/>
            <a:headEnd/>
            <a:tailEnd/>
          </a:ln>
        </p:spPr>
        <p:txBody>
          <a:bodyPr wrap="square" lIns="91429" tIns="45715" rIns="91429" bIns="45715">
            <a:spAutoFit/>
          </a:bodyPr>
          <a:lstStyle/>
          <a:p>
            <a:pPr algn="ctr"/>
            <a:r>
              <a:rPr lang="en-US" sz="4000" dirty="0">
                <a:latin typeface="Arial" pitchFamily="34" charset="0"/>
                <a:cs typeface="Arial" pitchFamily="34" charset="0"/>
              </a:rPr>
              <a:t>THIS </a:t>
            </a:r>
            <a:r>
              <a:rPr lang="en-US" sz="4000" b="1" dirty="0">
                <a:latin typeface="Arial" pitchFamily="34" charset="0"/>
                <a:cs typeface="Arial" pitchFamily="34" charset="0"/>
              </a:rPr>
              <a:t>ASH TREE </a:t>
            </a:r>
            <a:r>
              <a:rPr lang="en-US" sz="3600" dirty="0">
                <a:latin typeface="Arial" pitchFamily="34" charset="0"/>
                <a:cs typeface="Arial" pitchFamily="34" charset="0"/>
              </a:rPr>
              <a:t>IS AT                                      RISK OF BEING KILLED BY THE                                    </a:t>
            </a:r>
            <a:r>
              <a:rPr lang="en-US" sz="4000" b="1" dirty="0">
                <a:latin typeface="Arial" pitchFamily="34" charset="0"/>
                <a:cs typeface="Arial" pitchFamily="34" charset="0"/>
              </a:rPr>
              <a:t>EMERALD ASH BORER</a:t>
            </a:r>
            <a:r>
              <a:rPr lang="en-US" sz="4000" dirty="0">
                <a:latin typeface="Arial" pitchFamily="34" charset="0"/>
                <a:cs typeface="Arial" pitchFamily="34" charset="0"/>
              </a:rPr>
              <a:t>. </a:t>
            </a:r>
          </a:p>
          <a:p>
            <a:pPr algn="ctr"/>
            <a:r>
              <a:rPr lang="en-US" sz="4000" dirty="0">
                <a:latin typeface="Arial" pitchFamily="34" charset="0"/>
                <a:cs typeface="Arial" pitchFamily="34" charset="0"/>
              </a:rPr>
              <a:t>            </a:t>
            </a:r>
          </a:p>
          <a:p>
            <a:pPr algn="ctr"/>
            <a:endParaRPr lang="en-US" sz="4400" b="1" dirty="0">
              <a:latin typeface="Arial" pitchFamily="34" charset="0"/>
              <a:cs typeface="Arial" pitchFamily="34" charset="0"/>
            </a:endParaRPr>
          </a:p>
        </p:txBody>
      </p:sp>
      <p:sp>
        <p:nvSpPr>
          <p:cNvPr id="5" name="TextBox 11"/>
          <p:cNvSpPr txBox="1">
            <a:spLocks noChangeArrowheads="1"/>
          </p:cNvSpPr>
          <p:nvPr/>
        </p:nvSpPr>
        <p:spPr bwMode="auto">
          <a:xfrm>
            <a:off x="990600" y="4953000"/>
            <a:ext cx="5791200" cy="923320"/>
          </a:xfrm>
          <a:prstGeom prst="rect">
            <a:avLst/>
          </a:prstGeom>
          <a:noFill/>
          <a:ln w="9525">
            <a:noFill/>
            <a:miter lim="800000"/>
            <a:headEnd/>
            <a:tailEnd/>
          </a:ln>
        </p:spPr>
        <p:txBody>
          <a:bodyPr wrap="square" lIns="91429" tIns="45715" rIns="91429" bIns="45715">
            <a:spAutoFit/>
          </a:bodyPr>
          <a:lstStyle/>
          <a:p>
            <a:pPr algn="ctr"/>
            <a:r>
              <a:rPr lang="en-US" sz="1800" i="1" dirty="0">
                <a:latin typeface="Arial" pitchFamily="34" charset="0"/>
                <a:cs typeface="Arial" pitchFamily="34" charset="0"/>
              </a:rPr>
              <a:t>OR SEND YOUR NAME AND </a:t>
            </a:r>
          </a:p>
          <a:p>
            <a:pPr algn="ctr"/>
            <a:r>
              <a:rPr lang="en-US" sz="1800" i="1" dirty="0">
                <a:latin typeface="Arial" pitchFamily="34" charset="0"/>
                <a:cs typeface="Arial" pitchFamily="34" charset="0"/>
              </a:rPr>
              <a:t>CONTACT INFORMATION TO:</a:t>
            </a:r>
          </a:p>
          <a:p>
            <a:pPr algn="ctr"/>
            <a:r>
              <a:rPr lang="en-US" sz="1800" i="1" dirty="0">
                <a:solidFill>
                  <a:schemeClr val="bg1"/>
                </a:solidFill>
                <a:latin typeface="Arial" pitchFamily="34" charset="0"/>
                <a:cs typeface="Arial" pitchFamily="34" charset="0"/>
              </a:rPr>
              <a:t>(ADDRESS HERE)</a:t>
            </a:r>
          </a:p>
        </p:txBody>
      </p:sp>
      <p:sp>
        <p:nvSpPr>
          <p:cNvPr id="16" name="Oval 15"/>
          <p:cNvSpPr/>
          <p:nvPr/>
        </p:nvSpPr>
        <p:spPr>
          <a:xfrm>
            <a:off x="381000" y="1905000"/>
            <a:ext cx="381000" cy="381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en-US" dirty="0"/>
          </a:p>
        </p:txBody>
      </p:sp>
      <p:cxnSp>
        <p:nvCxnSpPr>
          <p:cNvPr id="18" name="Straight Connector 17"/>
          <p:cNvCxnSpPr/>
          <p:nvPr/>
        </p:nvCxnSpPr>
        <p:spPr>
          <a:xfrm>
            <a:off x="0" y="7391400"/>
            <a:ext cx="7772400"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4768" y="8708232"/>
            <a:ext cx="2667000" cy="3333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1243012" y="8710612"/>
            <a:ext cx="2667000" cy="2857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538408" y="8710608"/>
            <a:ext cx="2667000" cy="2858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3845716" y="8722516"/>
            <a:ext cx="2667000" cy="476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131604" y="8713004"/>
            <a:ext cx="2667000" cy="2379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33" name="Picture 32" descr="USDA July.png"/>
          <p:cNvPicPr>
            <a:picLocks noChangeAspect="1"/>
          </p:cNvPicPr>
          <p:nvPr/>
        </p:nvPicPr>
        <p:blipFill>
          <a:blip r:embed="rId2" cstate="print">
            <a:biLevel thresh="50000"/>
          </a:blip>
          <a:stretch>
            <a:fillRect/>
          </a:stretch>
        </p:blipFill>
        <p:spPr>
          <a:xfrm>
            <a:off x="152400" y="6740932"/>
            <a:ext cx="914400" cy="583793"/>
          </a:xfrm>
          <a:prstGeom prst="rect">
            <a:avLst/>
          </a:prstGeom>
        </p:spPr>
      </p:pic>
      <p:pic>
        <p:nvPicPr>
          <p:cNvPr id="35" name="Picture 34" descr="PU logo no bac b and w.png"/>
          <p:cNvPicPr>
            <a:picLocks noChangeAspect="1"/>
          </p:cNvPicPr>
          <p:nvPr/>
        </p:nvPicPr>
        <p:blipFill>
          <a:blip r:embed="rId3" cstate="print"/>
          <a:stretch>
            <a:fillRect/>
          </a:stretch>
        </p:blipFill>
        <p:spPr>
          <a:xfrm>
            <a:off x="1219200" y="6759582"/>
            <a:ext cx="1266372" cy="424722"/>
          </a:xfrm>
          <a:prstGeom prst="rect">
            <a:avLst/>
          </a:prstGeom>
        </p:spPr>
      </p:pic>
      <p:sp>
        <p:nvSpPr>
          <p:cNvPr id="46" name="TextBox 45"/>
          <p:cNvSpPr txBox="1"/>
          <p:nvPr/>
        </p:nvSpPr>
        <p:spPr>
          <a:xfrm rot="16200000">
            <a:off x="-856446" y="8247847"/>
            <a:ext cx="2971800" cy="954107"/>
          </a:xfrm>
          <a:prstGeom prst="rect">
            <a:avLst/>
          </a:prstGeom>
          <a:noFill/>
        </p:spPr>
        <p:txBody>
          <a:bodyPr wrap="square" rtlCol="0">
            <a:spAutoFit/>
          </a:bodyPr>
          <a:lstStyle/>
          <a:p>
            <a:pPr algn="ctr"/>
            <a:r>
              <a:rPr lang="en-US" sz="1400" b="1" dirty="0">
                <a:solidFill>
                  <a:schemeClr val="bg1"/>
                </a:solidFill>
                <a:latin typeface="Arial Narrow" pitchFamily="34" charset="0"/>
              </a:rPr>
              <a:t>Relevant State Agency</a:t>
            </a:r>
          </a:p>
          <a:p>
            <a:pPr algn="ctr"/>
            <a:r>
              <a:rPr lang="en-US" sz="1400" dirty="0">
                <a:solidFill>
                  <a:schemeClr val="bg1"/>
                </a:solidFill>
                <a:latin typeface="Arial Narrow" pitchFamily="34" charset="0"/>
              </a:rPr>
              <a:t>Address</a:t>
            </a:r>
          </a:p>
          <a:p>
            <a:pPr algn="ctr"/>
            <a:r>
              <a:rPr lang="en-US" sz="1400" dirty="0">
                <a:solidFill>
                  <a:schemeClr val="bg1"/>
                </a:solidFill>
                <a:latin typeface="Arial Narrow" pitchFamily="34" charset="0"/>
              </a:rPr>
              <a:t>Hotline</a:t>
            </a:r>
          </a:p>
          <a:p>
            <a:pPr algn="ctr"/>
            <a:r>
              <a:rPr lang="en-US" sz="1400" b="1" dirty="0">
                <a:solidFill>
                  <a:schemeClr val="bg1"/>
                </a:solidFill>
                <a:latin typeface="Arial Narrow" pitchFamily="34" charset="0"/>
              </a:rPr>
              <a:t>Website</a:t>
            </a:r>
          </a:p>
        </p:txBody>
      </p:sp>
      <p:sp>
        <p:nvSpPr>
          <p:cNvPr id="52" name="TextBox 51"/>
          <p:cNvSpPr txBox="1"/>
          <p:nvPr/>
        </p:nvSpPr>
        <p:spPr>
          <a:xfrm>
            <a:off x="0" y="3313093"/>
            <a:ext cx="7772400" cy="830997"/>
          </a:xfrm>
          <a:prstGeom prst="rect">
            <a:avLst/>
          </a:prstGeom>
          <a:noFill/>
        </p:spPr>
        <p:txBody>
          <a:bodyPr wrap="square" rtlCol="0">
            <a:spAutoFit/>
          </a:bodyPr>
          <a:lstStyle/>
          <a:p>
            <a:pPr algn="ctr"/>
            <a:r>
              <a:rPr lang="en-US" sz="2400" dirty="0">
                <a:latin typeface="Arial" pitchFamily="34" charset="0"/>
                <a:cs typeface="Arial" pitchFamily="34" charset="0"/>
              </a:rPr>
              <a:t>FOR INFORMATION ON HOW YOU CAN BEST MANAGE YOUR  ASH TREES, VISIT:</a:t>
            </a:r>
          </a:p>
        </p:txBody>
      </p:sp>
      <p:sp>
        <p:nvSpPr>
          <p:cNvPr id="53" name="TextBox 52"/>
          <p:cNvSpPr txBox="1"/>
          <p:nvPr/>
        </p:nvSpPr>
        <p:spPr>
          <a:xfrm>
            <a:off x="0" y="3965912"/>
            <a:ext cx="7772400" cy="769441"/>
          </a:xfrm>
          <a:prstGeom prst="rect">
            <a:avLst/>
          </a:prstGeom>
          <a:noFill/>
        </p:spPr>
        <p:txBody>
          <a:bodyPr wrap="square" rtlCol="0">
            <a:spAutoFit/>
          </a:bodyPr>
          <a:lstStyle/>
          <a:p>
            <a:pPr algn="ctr"/>
            <a:r>
              <a:rPr lang="en-US" sz="4400" b="1" dirty="0">
                <a:solidFill>
                  <a:schemeClr val="bg1"/>
                </a:solidFill>
                <a:latin typeface="Architect"/>
              </a:rPr>
              <a:t>www.emeraldashborer.info</a:t>
            </a:r>
          </a:p>
        </p:txBody>
      </p:sp>
      <p:sp>
        <p:nvSpPr>
          <p:cNvPr id="54" name="TextBox 53"/>
          <p:cNvSpPr txBox="1"/>
          <p:nvPr/>
        </p:nvSpPr>
        <p:spPr>
          <a:xfrm rot="16200000">
            <a:off x="399246" y="8247847"/>
            <a:ext cx="2971800" cy="954107"/>
          </a:xfrm>
          <a:prstGeom prst="rect">
            <a:avLst/>
          </a:prstGeom>
          <a:noFill/>
        </p:spPr>
        <p:txBody>
          <a:bodyPr wrap="square" rtlCol="0">
            <a:spAutoFit/>
          </a:bodyPr>
          <a:lstStyle/>
          <a:p>
            <a:pPr algn="ctr"/>
            <a:r>
              <a:rPr lang="en-US" sz="1400" b="1" dirty="0">
                <a:solidFill>
                  <a:schemeClr val="bg1"/>
                </a:solidFill>
                <a:latin typeface="Arial Narrow" pitchFamily="34" charset="0"/>
              </a:rPr>
              <a:t>Purdue Entomology EAB Program</a:t>
            </a:r>
          </a:p>
          <a:p>
            <a:pPr algn="ctr"/>
            <a:r>
              <a:rPr lang="en-US" sz="1400" dirty="0">
                <a:solidFill>
                  <a:schemeClr val="bg1"/>
                </a:solidFill>
                <a:latin typeface="Arial Narrow" pitchFamily="34" charset="0"/>
              </a:rPr>
              <a:t>123 Smith Hall, 901 West State St.</a:t>
            </a:r>
          </a:p>
          <a:p>
            <a:pPr algn="ctr"/>
            <a:r>
              <a:rPr lang="en-US" sz="1400" dirty="0">
                <a:solidFill>
                  <a:schemeClr val="bg1"/>
                </a:solidFill>
                <a:latin typeface="Arial Narrow" pitchFamily="34" charset="0"/>
              </a:rPr>
              <a:t>West Lafayette, IN 47907</a:t>
            </a:r>
          </a:p>
          <a:p>
            <a:pPr algn="ctr"/>
            <a:r>
              <a:rPr lang="en-US" sz="1400" b="1" dirty="0">
                <a:solidFill>
                  <a:schemeClr val="bg1"/>
                </a:solidFill>
                <a:latin typeface="Arial Narrow" pitchFamily="34" charset="0"/>
              </a:rPr>
              <a:t>www.eabindiana.info</a:t>
            </a:r>
          </a:p>
        </p:txBody>
      </p:sp>
      <p:sp>
        <p:nvSpPr>
          <p:cNvPr id="55" name="TextBox 54"/>
          <p:cNvSpPr txBox="1"/>
          <p:nvPr/>
        </p:nvSpPr>
        <p:spPr>
          <a:xfrm rot="16200000">
            <a:off x="1770846" y="8247847"/>
            <a:ext cx="2971800" cy="954107"/>
          </a:xfrm>
          <a:prstGeom prst="rect">
            <a:avLst/>
          </a:prstGeom>
          <a:noFill/>
        </p:spPr>
        <p:txBody>
          <a:bodyPr wrap="square" rtlCol="0">
            <a:spAutoFit/>
          </a:bodyPr>
          <a:lstStyle/>
          <a:p>
            <a:pPr algn="ctr"/>
            <a:r>
              <a:rPr lang="en-US" sz="1400" b="1" dirty="0">
                <a:solidFill>
                  <a:schemeClr val="bg1"/>
                </a:solidFill>
                <a:latin typeface="Arial Narrow" pitchFamily="34" charset="0"/>
              </a:rPr>
              <a:t>Purdue Entomology EAB Program</a:t>
            </a:r>
          </a:p>
          <a:p>
            <a:pPr algn="ctr"/>
            <a:r>
              <a:rPr lang="en-US" sz="1400" dirty="0">
                <a:solidFill>
                  <a:schemeClr val="bg1"/>
                </a:solidFill>
                <a:latin typeface="Arial Narrow" pitchFamily="34" charset="0"/>
              </a:rPr>
              <a:t>123 Smith Hall, 901 West State St.</a:t>
            </a:r>
          </a:p>
          <a:p>
            <a:pPr algn="ctr"/>
            <a:r>
              <a:rPr lang="en-US" sz="1400" dirty="0">
                <a:solidFill>
                  <a:schemeClr val="bg1"/>
                </a:solidFill>
                <a:latin typeface="Arial Narrow" pitchFamily="34" charset="0"/>
              </a:rPr>
              <a:t>West Lafayette, IN 47907</a:t>
            </a:r>
          </a:p>
          <a:p>
            <a:pPr algn="ctr"/>
            <a:r>
              <a:rPr lang="en-US" sz="1400" b="1" dirty="0">
                <a:solidFill>
                  <a:schemeClr val="bg1"/>
                </a:solidFill>
                <a:latin typeface="Arial Narrow" pitchFamily="34" charset="0"/>
              </a:rPr>
              <a:t>www.eabindiana.info</a:t>
            </a:r>
          </a:p>
        </p:txBody>
      </p:sp>
      <p:sp>
        <p:nvSpPr>
          <p:cNvPr id="56" name="TextBox 55"/>
          <p:cNvSpPr txBox="1"/>
          <p:nvPr/>
        </p:nvSpPr>
        <p:spPr>
          <a:xfrm rot="16200000">
            <a:off x="3066246" y="8247847"/>
            <a:ext cx="2971800" cy="954107"/>
          </a:xfrm>
          <a:prstGeom prst="rect">
            <a:avLst/>
          </a:prstGeom>
          <a:noFill/>
        </p:spPr>
        <p:txBody>
          <a:bodyPr wrap="square" rtlCol="0">
            <a:spAutoFit/>
          </a:bodyPr>
          <a:lstStyle/>
          <a:p>
            <a:pPr algn="ctr"/>
            <a:r>
              <a:rPr lang="en-US" sz="1400" b="1" dirty="0">
                <a:solidFill>
                  <a:schemeClr val="bg1"/>
                </a:solidFill>
                <a:latin typeface="Arial Narrow" pitchFamily="34" charset="0"/>
              </a:rPr>
              <a:t>Purdue Entomology EAB Program</a:t>
            </a:r>
          </a:p>
          <a:p>
            <a:pPr algn="ctr"/>
            <a:r>
              <a:rPr lang="en-US" sz="1400" dirty="0">
                <a:solidFill>
                  <a:schemeClr val="bg1"/>
                </a:solidFill>
                <a:latin typeface="Arial Narrow" pitchFamily="34" charset="0"/>
              </a:rPr>
              <a:t>123 Smith Hall, 901 West State St.</a:t>
            </a:r>
          </a:p>
          <a:p>
            <a:pPr algn="ctr"/>
            <a:r>
              <a:rPr lang="en-US" sz="1400" dirty="0">
                <a:solidFill>
                  <a:schemeClr val="bg1"/>
                </a:solidFill>
                <a:latin typeface="Arial Narrow" pitchFamily="34" charset="0"/>
              </a:rPr>
              <a:t>West Lafayette, IN 47907</a:t>
            </a:r>
          </a:p>
          <a:p>
            <a:pPr algn="ctr"/>
            <a:r>
              <a:rPr lang="en-US" sz="1400" b="1" dirty="0">
                <a:solidFill>
                  <a:schemeClr val="bg1"/>
                </a:solidFill>
                <a:latin typeface="Arial Narrow" pitchFamily="34" charset="0"/>
              </a:rPr>
              <a:t>www.eabindiana.info</a:t>
            </a:r>
          </a:p>
        </p:txBody>
      </p:sp>
      <p:sp>
        <p:nvSpPr>
          <p:cNvPr id="57" name="TextBox 56"/>
          <p:cNvSpPr txBox="1"/>
          <p:nvPr/>
        </p:nvSpPr>
        <p:spPr>
          <a:xfrm rot="16200000">
            <a:off x="4361646" y="8247847"/>
            <a:ext cx="2971800" cy="954107"/>
          </a:xfrm>
          <a:prstGeom prst="rect">
            <a:avLst/>
          </a:prstGeom>
          <a:noFill/>
        </p:spPr>
        <p:txBody>
          <a:bodyPr wrap="square" rtlCol="0">
            <a:spAutoFit/>
          </a:bodyPr>
          <a:lstStyle/>
          <a:p>
            <a:pPr algn="ctr"/>
            <a:r>
              <a:rPr lang="en-US" sz="1400" b="1" dirty="0">
                <a:solidFill>
                  <a:schemeClr val="bg1"/>
                </a:solidFill>
                <a:latin typeface="Arial Narrow" pitchFamily="34" charset="0"/>
              </a:rPr>
              <a:t>Purdue Entomology EAB Program</a:t>
            </a:r>
          </a:p>
          <a:p>
            <a:pPr algn="ctr"/>
            <a:r>
              <a:rPr lang="en-US" sz="1400" dirty="0">
                <a:solidFill>
                  <a:schemeClr val="bg1"/>
                </a:solidFill>
                <a:latin typeface="Arial Narrow" pitchFamily="34" charset="0"/>
              </a:rPr>
              <a:t>123 Smith Hall, 901 West State St.</a:t>
            </a:r>
          </a:p>
          <a:p>
            <a:pPr algn="ctr"/>
            <a:r>
              <a:rPr lang="en-US" sz="1400" dirty="0">
                <a:solidFill>
                  <a:schemeClr val="bg1"/>
                </a:solidFill>
                <a:latin typeface="Arial Narrow" pitchFamily="34" charset="0"/>
              </a:rPr>
              <a:t>West Lafayette, IN 47907</a:t>
            </a:r>
          </a:p>
          <a:p>
            <a:pPr algn="ctr"/>
            <a:r>
              <a:rPr lang="en-US" sz="1400" b="1" dirty="0">
                <a:solidFill>
                  <a:schemeClr val="bg1"/>
                </a:solidFill>
                <a:latin typeface="Arial Narrow" pitchFamily="34" charset="0"/>
              </a:rPr>
              <a:t>www.eabindiana.info</a:t>
            </a:r>
          </a:p>
        </p:txBody>
      </p:sp>
      <p:sp>
        <p:nvSpPr>
          <p:cNvPr id="58" name="TextBox 57"/>
          <p:cNvSpPr txBox="1"/>
          <p:nvPr/>
        </p:nvSpPr>
        <p:spPr>
          <a:xfrm rot="16200000">
            <a:off x="5580846" y="8247847"/>
            <a:ext cx="2971800" cy="954107"/>
          </a:xfrm>
          <a:prstGeom prst="rect">
            <a:avLst/>
          </a:prstGeom>
          <a:noFill/>
        </p:spPr>
        <p:txBody>
          <a:bodyPr wrap="square" rtlCol="0">
            <a:spAutoFit/>
          </a:bodyPr>
          <a:lstStyle/>
          <a:p>
            <a:pPr algn="ctr"/>
            <a:r>
              <a:rPr lang="en-US" sz="1400" b="1" dirty="0">
                <a:solidFill>
                  <a:schemeClr val="bg1"/>
                </a:solidFill>
                <a:latin typeface="Arial Narrow" pitchFamily="34" charset="0"/>
              </a:rPr>
              <a:t>Purdue Entomology EAB Program</a:t>
            </a:r>
          </a:p>
          <a:p>
            <a:pPr algn="ctr"/>
            <a:r>
              <a:rPr lang="en-US" sz="1400" dirty="0">
                <a:solidFill>
                  <a:schemeClr val="bg1"/>
                </a:solidFill>
                <a:latin typeface="Arial Narrow" pitchFamily="34" charset="0"/>
              </a:rPr>
              <a:t>123 Smith Hall, 901 West State St.</a:t>
            </a:r>
          </a:p>
          <a:p>
            <a:pPr algn="ctr"/>
            <a:r>
              <a:rPr lang="en-US" sz="1400" dirty="0">
                <a:solidFill>
                  <a:schemeClr val="bg1"/>
                </a:solidFill>
                <a:latin typeface="Arial Narrow" pitchFamily="34" charset="0"/>
              </a:rPr>
              <a:t>West Lafayette, IN 47907</a:t>
            </a:r>
          </a:p>
          <a:p>
            <a:pPr algn="ctr"/>
            <a:r>
              <a:rPr lang="en-US" sz="1400" b="1" dirty="0">
                <a:solidFill>
                  <a:schemeClr val="bg1"/>
                </a:solidFill>
                <a:latin typeface="Arial Narrow" pitchFamily="34" charset="0"/>
              </a:rPr>
              <a:t>www.eabindiana.info</a:t>
            </a:r>
          </a:p>
        </p:txBody>
      </p:sp>
      <p:cxnSp>
        <p:nvCxnSpPr>
          <p:cNvPr id="69" name="Straight Connector 68"/>
          <p:cNvCxnSpPr/>
          <p:nvPr/>
        </p:nvCxnSpPr>
        <p:spPr>
          <a:xfrm>
            <a:off x="914400" y="4724400"/>
            <a:ext cx="601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71" name="Picture 70" descr="EAB drawing2.png"/>
          <p:cNvPicPr>
            <a:picLocks noChangeAspect="1"/>
          </p:cNvPicPr>
          <p:nvPr/>
        </p:nvPicPr>
        <p:blipFill>
          <a:blip r:embed="rId4" cstate="print">
            <a:biLevel thresh="50000"/>
          </a:blip>
          <a:stretch>
            <a:fillRect/>
          </a:stretch>
        </p:blipFill>
        <p:spPr>
          <a:xfrm>
            <a:off x="2620347" y="2209800"/>
            <a:ext cx="2332653" cy="1143000"/>
          </a:xfrm>
          <a:prstGeom prst="rect">
            <a:avLst/>
          </a:prstGeom>
        </p:spPr>
      </p:pic>
      <p:sp>
        <p:nvSpPr>
          <p:cNvPr id="32" name="TextBox 31"/>
          <p:cNvSpPr txBox="1"/>
          <p:nvPr/>
        </p:nvSpPr>
        <p:spPr>
          <a:xfrm>
            <a:off x="685800" y="147935"/>
            <a:ext cx="6400800" cy="461665"/>
          </a:xfrm>
          <a:prstGeom prst="rect">
            <a:avLst/>
          </a:prstGeom>
          <a:noFill/>
          <a:ln w="28575">
            <a:solidFill>
              <a:schemeClr val="tx1"/>
            </a:solidFill>
          </a:ln>
        </p:spPr>
        <p:txBody>
          <a:bodyPr wrap="square" rtlCol="0">
            <a:spAutoFit/>
          </a:bodyPr>
          <a:lstStyle/>
          <a:p>
            <a:pPr algn="ctr"/>
            <a:r>
              <a:rPr lang="en-US" sz="2400" b="1" dirty="0"/>
              <a:t>Please leave this tag up until  ______/______  </a:t>
            </a:r>
          </a:p>
        </p:txBody>
      </p:sp>
      <p:sp>
        <p:nvSpPr>
          <p:cNvPr id="34" name="Oval 33"/>
          <p:cNvSpPr/>
          <p:nvPr/>
        </p:nvSpPr>
        <p:spPr>
          <a:xfrm>
            <a:off x="7010400" y="1905000"/>
            <a:ext cx="381000" cy="381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en-US" dirty="0"/>
          </a:p>
        </p:txBody>
      </p:sp>
      <p:cxnSp>
        <p:nvCxnSpPr>
          <p:cNvPr id="41" name="Straight Connector 40"/>
          <p:cNvCxnSpPr/>
          <p:nvPr/>
        </p:nvCxnSpPr>
        <p:spPr>
          <a:xfrm>
            <a:off x="0" y="3276600"/>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0" y="6591300"/>
            <a:ext cx="7772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C:\Users\lgreenwood\Pictures\New DMF logo files\DMF One color- Black\Web\TNCO[DMF-Logo-Black.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90800" y="6598014"/>
            <a:ext cx="2180133" cy="72671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029200" y="6759582"/>
            <a:ext cx="2514600" cy="400110"/>
          </a:xfrm>
          <a:prstGeom prst="rect">
            <a:avLst/>
          </a:prstGeom>
          <a:noFill/>
        </p:spPr>
        <p:txBody>
          <a:bodyPr wrap="square" rtlCol="0">
            <a:spAutoFit/>
          </a:bodyPr>
          <a:lstStyle/>
          <a:p>
            <a:r>
              <a:rPr lang="en-US" dirty="0">
                <a:solidFill>
                  <a:schemeClr val="bg1"/>
                </a:solidFill>
              </a:rPr>
              <a:t>Add your logos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a:t>
            </a:r>
          </a:p>
        </p:txBody>
      </p:sp>
      <p:sp>
        <p:nvSpPr>
          <p:cNvPr id="3" name="Content Placeholder 2"/>
          <p:cNvSpPr>
            <a:spLocks noGrp="1"/>
          </p:cNvSpPr>
          <p:nvPr>
            <p:ph idx="1"/>
          </p:nvPr>
        </p:nvSpPr>
        <p:spPr/>
        <p:txBody>
          <a:bodyPr>
            <a:normAutofit fontScale="77500" lnSpcReduction="20000"/>
          </a:bodyPr>
          <a:lstStyle/>
          <a:p>
            <a:r>
              <a:rPr lang="en-US" b="1" dirty="0"/>
              <a:t>White color means you can change it, Black color means it should not be altered or deleted</a:t>
            </a:r>
          </a:p>
          <a:p>
            <a:r>
              <a:rPr lang="en-US" dirty="0"/>
              <a:t>If you have a state or regionally appropriate website that you prefer rather than emeraldashborer.info for ash tree management info, swap out that link. Otherwise, leave it as is and swap it back to black text to match.</a:t>
            </a:r>
          </a:p>
          <a:p>
            <a:r>
              <a:rPr lang="en-US" dirty="0"/>
              <a:t>Replace all other white text with appropriate local information and logos and swap to black text overall</a:t>
            </a:r>
          </a:p>
          <a:p>
            <a:r>
              <a:rPr lang="en-US" dirty="0"/>
              <a:t>Print and apply to ash trees.</a:t>
            </a:r>
          </a:p>
          <a:p>
            <a:r>
              <a:rPr lang="en-US" dirty="0"/>
              <a:t>This tag was developed by Purdue University’s Extension offices, </a:t>
            </a:r>
            <a:r>
              <a:rPr lang="en-US" dirty="0">
                <a:hlinkClick r:id="rId2"/>
              </a:rPr>
              <a:t>http://extension.entm.purdue.edu/EAB</a:t>
            </a:r>
            <a:r>
              <a:rPr lang="en-US" dirty="0"/>
              <a:t> and very lightly modified by Don’t </a:t>
            </a:r>
            <a:r>
              <a:rPr lang="en-US"/>
              <a:t>Move Firewood, </a:t>
            </a:r>
            <a:r>
              <a:rPr lang="en-US">
                <a:hlinkClick r:id="rId3"/>
              </a:rPr>
              <a:t>www.dontmovefirewood.org</a:t>
            </a:r>
            <a:r>
              <a:rPr lang="en-US"/>
              <a:t> </a:t>
            </a:r>
            <a:endParaRPr lang="en-US" dirty="0"/>
          </a:p>
        </p:txBody>
      </p:sp>
    </p:spTree>
    <p:extLst>
      <p:ext uri="{BB962C8B-B14F-4D97-AF65-F5344CB8AC3E}">
        <p14:creationId xmlns:p14="http://schemas.microsoft.com/office/powerpoint/2010/main" val="2598463360"/>
      </p:ext>
    </p:extLst>
  </p:cSld>
  <p:clrMapOvr>
    <a:masterClrMapping/>
  </p:clrMapOvr>
</p:sld>
</file>

<file path=ppt/theme/theme1.xml><?xml version="1.0" encoding="utf-8"?>
<a:theme xmlns:a="http://schemas.openxmlformats.org/drawingml/2006/main" name="Office Them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264</Words>
  <Application>Microsoft Office PowerPoint</Application>
  <PresentationFormat>Custom</PresentationFormat>
  <Paragraphs>39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Architect</vt:lpstr>
      <vt:lpstr>Arial</vt:lpstr>
      <vt:lpstr>Arial Narrow</vt:lpstr>
      <vt:lpstr>Calibri</vt:lpstr>
      <vt:lpstr>Office Theme</vt:lpstr>
      <vt:lpstr>PowerPoint Presentation</vt:lpstr>
      <vt:lpstr>Instructions!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Jodie Ellis</dc:creator>
  <cp:lastModifiedBy>Leigh Greenwood</cp:lastModifiedBy>
  <cp:revision>22</cp:revision>
  <dcterms:created xsi:type="dcterms:W3CDTF">2010-10-25T17:08:46Z</dcterms:created>
  <dcterms:modified xsi:type="dcterms:W3CDTF">2017-04-12T22:05:44Z</dcterms:modified>
</cp:coreProperties>
</file>